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5ae451793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f5ae451793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https://www.electricitylocal.com/states/arizona/camp-verde/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11cb9e9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d11cb9e9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11cb9e91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d11cb9e91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11cb9e91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d11cb9e91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11cb9e91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d11cb9e91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6fa022ab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6fa022ab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f92e87db3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f92e87db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f92e87db3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f92e87db3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6fa022ab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6fa022ab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2973d1ba2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12973d1ba2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f5ae451793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f5ae45179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6fa022ab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6fa022ab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6fa022ab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16fa022ab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6fa022ab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16fa022ab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75fa9179f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175fa9179f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2973d1ba2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12973d1ba2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16fa022ab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16fa022ab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677a078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1677a078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12973d1ba2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12973d1ba2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177d1035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177d1035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5ae451793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5ae45179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f5ae451793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f5ae451793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92e87db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f92e87db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11cb9e91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11cb9e91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11cb9e917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d11cb9e91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92e87db3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f92e87db3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https://www.energy.gov/eere/solar/articles/should-i-get-battery-storage-my-solar-energy-system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5ae451793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f5ae451793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F3468"/>
            </a:gs>
            <a:gs pos="100000">
              <a:srgbClr val="631D3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460950" y="17329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2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6"/>
              <a:t>Customer Needs, Engineering Requirements, and Background</a:t>
            </a:r>
            <a:endParaRPr sz="1866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Winiecki Renewable Energy Project</a:t>
            </a:r>
            <a:endParaRPr b="1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433400" y="3084600"/>
            <a:ext cx="6277200" cy="7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Michael Horn, Garrett Cornelius, </a:t>
            </a:r>
            <a:r>
              <a:rPr lang="en" sz="6400"/>
              <a:t>Nicholis Santana &amp; Issac Granados</a:t>
            </a:r>
            <a:endParaRPr sz="6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2230500" y="3884100"/>
            <a:ext cx="4683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 476C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Carson Pete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Northern Arizona University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Mechanical Engineering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Current Cost of Electricity</a:t>
            </a:r>
            <a:endParaRPr/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311700" y="1240900"/>
            <a:ext cx="8520600" cy="3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-34862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24"/>
              <a:t>Cost per KWh in Camp Verde, Arizona : 11.96 Cents </a:t>
            </a:r>
            <a:endParaRPr sz="3024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24"/>
          </a:p>
          <a:p>
            <a:pPr indent="-34862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024"/>
              <a:t>Average Yearly Usage of a 2000 sq. ft. home : 18,000 KWh</a:t>
            </a:r>
            <a:endParaRPr sz="3024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24"/>
          </a:p>
          <a:p>
            <a:pPr indent="-34862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024"/>
              <a:t>Yearly Cost : $2,160</a:t>
            </a:r>
            <a:endParaRPr sz="3024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24"/>
          </a:p>
          <a:p>
            <a:pPr indent="-34862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3024"/>
              <a:t>Cost over 30 years : ~$65,000</a:t>
            </a:r>
            <a:endParaRPr sz="302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/>
        </p:nvSpPr>
        <p:spPr>
          <a:xfrm>
            <a:off x="0" y="4888900"/>
            <a:ext cx="816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Information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Source [3] : 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https://www.electricitylocal.com/states/arizona/camp-verde/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8127450" y="4473400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252225" y="493725"/>
            <a:ext cx="3505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PV Solar Developments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252225" y="1489650"/>
            <a:ext cx="35058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30707" lvl="0" marL="457200" rtl="0" algn="ctr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431"/>
              <a:t>Greater Efficiency with </a:t>
            </a:r>
            <a:r>
              <a:rPr lang="en" sz="6431"/>
              <a:t>technological</a:t>
            </a:r>
            <a:r>
              <a:rPr lang="en" sz="6431"/>
              <a:t> advancements</a:t>
            </a:r>
            <a:endParaRPr sz="6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431"/>
          </a:p>
          <a:p>
            <a:pPr indent="-330707" lvl="0" marL="457200" rtl="0" algn="ctr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6431"/>
              <a:t>Advancements continue throughout time  </a:t>
            </a:r>
            <a:endParaRPr sz="6431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6431"/>
          </a:p>
          <a:p>
            <a:pPr indent="-330707" lvl="0" marL="457200" rtl="0" algn="ctr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6431"/>
              <a:t>USDA - </a:t>
            </a:r>
            <a:r>
              <a:rPr lang="en" sz="6431"/>
              <a:t>Capital</a:t>
            </a:r>
            <a:r>
              <a:rPr lang="en" sz="6431"/>
              <a:t> Costs have decreased 63 % since 2010 for residential scale projects </a:t>
            </a:r>
            <a:endParaRPr sz="643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4100"/>
          </a:p>
        </p:txBody>
      </p:sp>
      <p:pic>
        <p:nvPicPr>
          <p:cNvPr id="162" name="Google Shape;162;p23"/>
          <p:cNvPicPr preferRelativeResize="0"/>
          <p:nvPr/>
        </p:nvPicPr>
        <p:blipFill rotWithShape="1">
          <a:blip r:embed="rId3">
            <a:alphaModFix/>
          </a:blip>
          <a:srcRect b="0" l="4561" r="0" t="8609"/>
          <a:stretch/>
        </p:blipFill>
        <p:spPr>
          <a:xfrm>
            <a:off x="4062625" y="439475"/>
            <a:ext cx="5081376" cy="445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3961950" y="4820400"/>
            <a:ext cx="612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Information Source [5] : 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https://www.usda.gov/sites/default/files/documents/renewable-energy-trends-2020.pdf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0" y="4820400"/>
            <a:ext cx="4488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Graphic 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Source [4] : 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https://www.iea.org/reports/clean-energy-innovation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0" y="4476575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the signing of The Inflation Reduction Act Of 2022, the ITC was renamed the Residential Clean Energy Credit, the value was increased to 30%, and the deadline was extended through December 31 of 2034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Residential Clean Energy Credit can be rolled into future tax filings</a:t>
            </a:r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0" y="4820400"/>
            <a:ext cx="928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Information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Source [6] : </a:t>
            </a: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https://palmetto.com/learning-center/blog/everything-you-need-to-know-about-the-solar-tax-credit</a:t>
            </a:r>
            <a:endParaRPr sz="900" u="sng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24"/>
          <p:cNvSpPr txBox="1"/>
          <p:nvPr>
            <p:ph type="title"/>
          </p:nvPr>
        </p:nvSpPr>
        <p:spPr>
          <a:xfrm>
            <a:off x="252225" y="493725"/>
            <a:ext cx="35058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Federal Tax Credits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0" y="4471500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311700" y="118850"/>
            <a:ext cx="43809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 State Tax Credits</a:t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118400" y="1334925"/>
            <a:ext cx="3104400" cy="36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Arizona has some of the highest solar energy potential in the US 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Energy production may range between 5 and 6 kwh per square meter</a:t>
            </a:r>
            <a:endParaRPr sz="1500"/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 b="4944" l="2766" r="2473" t="866"/>
          <a:stretch/>
        </p:blipFill>
        <p:spPr>
          <a:xfrm>
            <a:off x="2880875" y="859050"/>
            <a:ext cx="6263127" cy="402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0" y="4820400"/>
            <a:ext cx="794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Information and Photo  Source [5] : https://www.usda.gov/sites/default/files/documents/renewable-energy-trends-2020.pdf</a:t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0" y="4471250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46350" y="333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 State Tax Credits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Arizona law provides a solar energy credit for buying and installing a solar energy device at 25% of the cost, including installation, or $1,000, whichever is less. [7]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solar power installation greatly increases the value of your home and property. In Arizona, solar panels are eligible for a property tax exemption. [8]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0" y="4820400"/>
            <a:ext cx="928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Information  Source [7] , [8]: https://azdor.gov/forms/tax-credits-forms/credit-solar-energy-credit, https://palmetto.com/learning-center/blog/arizona-solar-incentives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0" y="4471525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490250" y="42000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Modeling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346350" y="333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Whole-Building Energy Modeling (BEM)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311700" y="1229875"/>
            <a:ext cx="6930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-3343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27"/>
              <a:t>BEM is physics-based software simulation of building energy use</a:t>
            </a:r>
            <a:endParaRPr sz="3027"/>
          </a:p>
          <a:p>
            <a:pPr indent="-3343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27"/>
              <a:t> A BEM program takes as input a description of a building including geometry, construction materials, location, weather and electrical components</a:t>
            </a:r>
            <a:endParaRPr sz="3027"/>
          </a:p>
          <a:p>
            <a:pPr indent="-3343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27"/>
              <a:t>Inputs are combined to calculate thermal loads, system response to those loads, and resulting energy use, along with related metrics like occupant comfort and energy costs. </a:t>
            </a:r>
            <a:endParaRPr sz="3027"/>
          </a:p>
          <a:p>
            <a:pPr indent="-33433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3027"/>
              <a:t>Projects using BEM software show a 22% increase in </a:t>
            </a:r>
            <a:r>
              <a:rPr lang="en" sz="3027"/>
              <a:t>efficiency</a:t>
            </a:r>
            <a:endParaRPr sz="302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92929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292929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8"/>
          <p:cNvSpPr txBox="1"/>
          <p:nvPr/>
        </p:nvSpPr>
        <p:spPr>
          <a:xfrm>
            <a:off x="0" y="4820400"/>
            <a:ext cx="928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Information Source [9]  </a:t>
            </a:r>
            <a:r>
              <a:rPr lang="en" sz="900">
                <a:solidFill>
                  <a:schemeClr val="lt1"/>
                </a:solidFill>
              </a:rPr>
              <a:t>https://www.energy.gov/eere/buildings/about-building-energy-modeling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5768875" y="1185050"/>
            <a:ext cx="283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0" y="4485375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/>
          <p:nvPr>
            <p:ph type="title"/>
          </p:nvPr>
        </p:nvSpPr>
        <p:spPr>
          <a:xfrm>
            <a:off x="346350" y="33375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U.S. DOE Modeling Engine : Energy Plus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9"/>
          <p:cNvSpPr txBox="1"/>
          <p:nvPr>
            <p:ph idx="1" type="body"/>
          </p:nvPr>
        </p:nvSpPr>
        <p:spPr>
          <a:xfrm>
            <a:off x="5202400" y="1037275"/>
            <a:ext cx="3786000" cy="3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EnergyPlus™ is a whole building energy simulation engine and program for Industry and Residential Use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Used to implement and test federal energy standards and regulations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$83,300,000 funding to date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●"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Expected to save 800 Trillion BTU’s by 2030 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12529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-33900" y="4886425"/>
            <a:ext cx="928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</a:rPr>
              <a:t>Information and Graphic Source [10] :  </a:t>
            </a:r>
            <a:r>
              <a:rPr lang="en" sz="900">
                <a:solidFill>
                  <a:schemeClr val="lt1"/>
                </a:solidFill>
              </a:rPr>
              <a:t>https://www.energy.gov/eere/buildings/articles/energyplus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29"/>
          <p:cNvPicPr preferRelativeResize="0"/>
          <p:nvPr/>
        </p:nvPicPr>
        <p:blipFill rotWithShape="1">
          <a:blip r:embed="rId3">
            <a:alphaModFix/>
          </a:blip>
          <a:srcRect b="0" l="169860" r="-169860" t="0"/>
          <a:stretch/>
        </p:blipFill>
        <p:spPr>
          <a:xfrm>
            <a:off x="5755825" y="2510575"/>
            <a:ext cx="3388174" cy="23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00" y="1125350"/>
            <a:ext cx="5101497" cy="357726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 txBox="1"/>
          <p:nvPr/>
        </p:nvSpPr>
        <p:spPr>
          <a:xfrm>
            <a:off x="7999600" y="4470925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B8DF"/>
            </a:gs>
            <a:gs pos="100000">
              <a:srgbClr val="516DB4"/>
            </a:gs>
          </a:gsLst>
          <a:lin ang="540001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>
            <p:ph type="title"/>
          </p:nvPr>
        </p:nvSpPr>
        <p:spPr>
          <a:xfrm>
            <a:off x="415750" y="1053900"/>
            <a:ext cx="6825900" cy="30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Customer Needs &amp; Engineering Requirements</a:t>
            </a:r>
            <a:endParaRPr sz="4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Needs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Day Battery storage system required without using the grid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75 </a:t>
            </a:r>
            <a:r>
              <a:rPr lang="en"/>
              <a:t>Kilowatts</a:t>
            </a:r>
            <a:r>
              <a:rPr lang="en"/>
              <a:t> generated per month for the 24 solar panel taking into account the in house shop all based on the final report we were given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Inverter option between grid and off system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 and accessibility to control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Efficiency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7254300" y="4497000"/>
            <a:ext cx="188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Issac Granados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3/8</a:t>
            </a:r>
            <a:r>
              <a:rPr lang="en" sz="1000"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Winiecki Renewable Energy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B8DF"/>
            </a:gs>
            <a:gs pos="100000">
              <a:srgbClr val="516DB4"/>
            </a:gs>
          </a:gsLst>
          <a:lin ang="5400012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1061400" y="0"/>
            <a:ext cx="7021200" cy="50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Project Description</a:t>
            </a:r>
            <a:r>
              <a:rPr lang="en"/>
              <a:t> 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44"/>
              <a:t>Winiecki Off Grid Renewable Energy Project</a:t>
            </a:r>
            <a:endParaRPr sz="2144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33"/>
              <a:t>BackGround:</a:t>
            </a:r>
            <a:endParaRPr b="1" sz="2033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Private party off grid cabin to be constructed by Winiecki family</a:t>
            </a:r>
            <a:endParaRPr sz="17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Construction plans are already in place</a:t>
            </a:r>
            <a:endParaRPr sz="17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Site location established</a:t>
            </a:r>
            <a:endParaRPr sz="17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Energy implementation is required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33"/>
              <a:t>Project Goals: </a:t>
            </a:r>
            <a:endParaRPr b="1" sz="2033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Analyze and model a solar photovoltaic system for off grid application </a:t>
            </a:r>
            <a:endParaRPr sz="17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Model estimated energy load/ consumption of the Winiecki off grid cabin </a:t>
            </a:r>
            <a:endParaRPr sz="17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Prototype and test thermal properties of cabin</a:t>
            </a:r>
            <a:endParaRPr sz="17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Optimize solar system for maximum efficiency </a:t>
            </a:r>
            <a:endParaRPr sz="1700"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700"/>
              <a:t>Implement and install selected solar design in person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3" name="Google Shape;93;p14"/>
          <p:cNvSpPr txBox="1"/>
          <p:nvPr/>
        </p:nvSpPr>
        <p:spPr>
          <a:xfrm>
            <a:off x="7327200" y="4096800"/>
            <a:ext cx="1894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Michael Horn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03/8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Winiecki Renewable En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ergy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Requirements</a:t>
            </a:r>
            <a:endParaRPr/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Excess energy storage using batteries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Ability to power home at max capacity during daytime, limited capacity at night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Ability to connect/ disconnect to grid at user discretion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Safe and reliable operating system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/>
              <a:t>Maximization of efficiency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2"/>
          <p:cNvSpPr txBox="1"/>
          <p:nvPr/>
        </p:nvSpPr>
        <p:spPr>
          <a:xfrm>
            <a:off x="7367400" y="4497000"/>
            <a:ext cx="177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Issac Granados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3/8 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Winiecki Renewable Energy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8768"/>
            <a:ext cx="9144001" cy="450596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3"/>
          <p:cNvSpPr txBox="1"/>
          <p:nvPr/>
        </p:nvSpPr>
        <p:spPr>
          <a:xfrm>
            <a:off x="7782925" y="4360375"/>
            <a:ext cx="1361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Issac Granados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3/8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Winiecki Renewable Energy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&amp; Budget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>
            <p:ph type="title"/>
          </p:nvPr>
        </p:nvSpPr>
        <p:spPr>
          <a:xfrm>
            <a:off x="311700" y="397657"/>
            <a:ext cx="8371500" cy="58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/>
        </p:nvSpPr>
        <p:spPr>
          <a:xfrm>
            <a:off x="6040800" y="4811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Nicholis Santana </a:t>
            </a:r>
            <a:r>
              <a:rPr lang="en" sz="500">
                <a:latin typeface="Roboto"/>
                <a:ea typeface="Roboto"/>
                <a:cs typeface="Roboto"/>
                <a:sym typeface="Roboto"/>
              </a:rPr>
              <a:t>s 03/8/2023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260" name="Google Shape;260;p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Private party client with no preallocated, fixed budget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Budget will range between $25,000 and $35,000, depending on client needs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most cost effective, competitive quotes will be sought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6"/>
          <p:cNvSpPr txBox="1"/>
          <p:nvPr/>
        </p:nvSpPr>
        <p:spPr>
          <a:xfrm>
            <a:off x="6492975" y="4568875"/>
            <a:ext cx="2455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               Nicholis Santana </a:t>
            </a:r>
            <a:r>
              <a:rPr lang="en" sz="500">
                <a:latin typeface="Roboto"/>
                <a:ea typeface="Roboto"/>
                <a:cs typeface="Roboto"/>
                <a:sym typeface="Roboto"/>
              </a:rPr>
              <a:t>03/08/2023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B8DF"/>
            </a:gs>
            <a:gs pos="100000">
              <a:srgbClr val="516DB4"/>
            </a:gs>
          </a:gsLst>
          <a:lin ang="5400012" scaled="0"/>
        </a:gra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Moving Forward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267450" y="845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Energy Model </a:t>
            </a:r>
            <a:r>
              <a:rPr lang="en"/>
              <a:t>schematic</a:t>
            </a:r>
            <a:r>
              <a:rPr lang="en"/>
              <a:t> </a:t>
            </a:r>
            <a:endParaRPr/>
          </a:p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page1image21392768" id="273" name="Google Shape;2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298437" y="-1385738"/>
            <a:ext cx="4458625" cy="84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8"/>
          <p:cNvSpPr txBox="1"/>
          <p:nvPr/>
        </p:nvSpPr>
        <p:spPr>
          <a:xfrm>
            <a:off x="5788050" y="4623625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Nicholis Santana s 03/8/2023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 </a:t>
            </a:r>
            <a:endParaRPr/>
          </a:p>
        </p:txBody>
      </p:sp>
      <p:sp>
        <p:nvSpPr>
          <p:cNvPr id="280" name="Google Shape;280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Photo Source [1] : https://prometheussolar.com/off-grid/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Photo Source [2] : https://www.energy.gov/eere/solar/articles/should-i-get-battery-storage-my-solar-energy-system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Information Source [3] : https://www.electricitylocal.com/states/arizona/camp-verde/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Graphic Source [4] : https://www.iea.org/reports/clean-energy-innovation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Information Source [5] : https://www.usda.gov/sites/default/files/documents/renewable-energy-trends-2020.pdf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Information Source [6] : https://palmetto.com/learning-center/blog/everything-you-need-to-know-about-the-solar-tax-credit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Information  Source [7]: https://azdor.gov/forms/tax-credits-forms/credit-solar-energy-credit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Information  Source [8]:https://palmetto.com/learning-center/blog/arizona-solar-incentives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Information Source [9]  https://www.energy.gov/eere/buildings/about-building-energy-modeling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989"/>
              <a:t>Information and Graphic Source [10] :  https://www.energy.gov/eere/buildings/articles/energyplus</a:t>
            </a:r>
            <a:endParaRPr sz="989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Questions?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/>
              <a:t>Basic Electrical Diagram </a:t>
            </a:r>
            <a:endParaRPr b="1"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23100"/>
            <a:ext cx="8520600" cy="365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/>
        </p:nvSpPr>
        <p:spPr>
          <a:xfrm>
            <a:off x="311700" y="4044150"/>
            <a:ext cx="189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Michael Horn     03/8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E6990"/>
            </a:gs>
            <a:gs pos="100000">
              <a:srgbClr val="9A2B50"/>
            </a:gs>
          </a:gsLst>
          <a:lin ang="5400012" scaled="0"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503425" y="302725"/>
            <a:ext cx="791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&amp; Benchmarking </a:t>
            </a:r>
            <a:endParaRPr sz="1000"/>
          </a:p>
        </p:txBody>
      </p:sp>
      <p:sp>
        <p:nvSpPr>
          <p:cNvPr id="107" name="Google Shape;107;p16"/>
          <p:cNvSpPr txBox="1"/>
          <p:nvPr/>
        </p:nvSpPr>
        <p:spPr>
          <a:xfrm>
            <a:off x="8155200" y="4728000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</a:t>
            </a:r>
            <a:r>
              <a:rPr lang="en" sz="500">
                <a:latin typeface="Roboto"/>
                <a:ea typeface="Roboto"/>
                <a:cs typeface="Roboto"/>
                <a:sym typeface="Roboto"/>
              </a:rPr>
              <a:t>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600"/>
              <a:t>Early Project Development </a:t>
            </a:r>
            <a:endParaRPr b="1" sz="2600"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229875"/>
            <a:ext cx="4777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Students from ME 451 Renewable Resources wrote a report on the project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Topics Included BOM, Location, Return on Investment, Timelines etc.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Price of their system: ~ $53,000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labor and design costs included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22" y="-1"/>
            <a:ext cx="397568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0" y="4471525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Early Project Development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Cont.</a:t>
            </a:r>
            <a:endParaRPr b="1"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311700" y="1229875"/>
            <a:ext cx="46755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Quote from Prometheus Solar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8.8 kW system with 2 battery Inverters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Includes Permits, Labor, Equipment, Logistics etc.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Quote Total : $95,375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322" y="-1"/>
            <a:ext cx="397568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0" y="4478450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Applicable Solar Configuration</a:t>
            </a:r>
            <a:endParaRPr b="1"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5406350" y="1229875"/>
            <a:ext cx="3625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Ground Mounted Systems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Ideal for Rural Areas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</a:t>
            </a:r>
            <a:r>
              <a:rPr lang="en"/>
              <a:t>Efficient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Access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Eliminates Dependency on House Construction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4638"/>
            <a:ext cx="5127127" cy="306426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/>
        </p:nvSpPr>
        <p:spPr>
          <a:xfrm>
            <a:off x="0" y="4888900"/>
            <a:ext cx="816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Photo Source [1] : 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https://prometheussolar.com/off-grid/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8168400" y="4473475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Applicable Solar Configuration </a:t>
            </a:r>
            <a:r>
              <a:rPr b="1" lang="en"/>
              <a:t>Cont.</a:t>
            </a:r>
            <a:endParaRPr b="1"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5406350" y="1491675"/>
            <a:ext cx="3625500" cy="32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Battery Storage Systems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Allows for energy storage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Enables Off Grid and Emergency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Increases cost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maintenance may be required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49550"/>
            <a:ext cx="4847325" cy="323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0" y="4888900"/>
            <a:ext cx="816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Photo Source [2] : </a:t>
            </a: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https://www.energy.gov/eere/solar/articles/should-i-get-battery-storage-my-solar-energy-system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8155200" y="4473475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A8B8DF"/>
            </a:gs>
            <a:gs pos="100000">
              <a:srgbClr val="516DB4"/>
            </a:gs>
          </a:gsLst>
          <a:lin ang="5400012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7" name="Google Shape;147;p21"/>
          <p:cNvSpPr txBox="1"/>
          <p:nvPr/>
        </p:nvSpPr>
        <p:spPr>
          <a:xfrm>
            <a:off x="8155200" y="4728000"/>
            <a:ext cx="988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Garrett Cornelius 03/10/2023</a:t>
            </a:r>
            <a:endParaRPr sz="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Winiecki Renewable Energy 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